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slide" Target="slides/slide20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2941d52e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2941d52e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941d52e4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941d52e4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4e902260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4e902260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e9abb7851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e9abb7851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5c57a92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5c57a92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4e902260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4e902260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e9abb7851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e9abb7851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2941d52e4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2941d52e4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4e902260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d4e902260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4e9022602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d4e9022602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4e902260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4e902260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4e9022602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4e9022602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4e902260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d4e902260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4e902260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d4e902260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d4e9022602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d4e9022602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d4e9022602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d4e9022602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75ab3e308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75ab3e308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2941d52e4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2941d52e4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05c91e76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905c91e76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8.gif"/><Relationship Id="rId5" Type="http://schemas.openxmlformats.org/officeDocument/2006/relationships/image" Target="../media/image11.png"/><Relationship Id="rId6" Type="http://schemas.openxmlformats.org/officeDocument/2006/relationships/image" Target="../media/image19.png"/><Relationship Id="rId7" Type="http://schemas.openxmlformats.org/officeDocument/2006/relationships/image" Target="../media/image26.png"/><Relationship Id="rId8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又豪永續股份有限公司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500">
                <a:solidFill>
                  <a:srgbClr val="073763"/>
                </a:solidFill>
              </a:rPr>
              <a:t>自動化設備｜OEM/ODM｜精密設備整合</a:t>
            </a:r>
            <a:r>
              <a:rPr lang="zh-TW" sz="3500">
                <a:solidFill>
                  <a:srgbClr val="073763"/>
                </a:solidFill>
              </a:rPr>
              <a:t/>
            </a:r>
            <a:r>
              <a:rPr lang="zh-TW" sz="3500">
                <a:solidFill>
                  <a:srgbClr val="073763"/>
                </a:solidFill>
              </a:rPr>
              <a:t/>
            </a:r>
            <a:r>
              <a:rPr lang="zh-TW" sz="3500">
                <a:solidFill>
                  <a:srgbClr val="073763"/>
                </a:solidFill>
              </a:rPr>
              <a:t/>
            </a:r>
            <a:r>
              <a:rPr lang="zh-TW" sz="3500">
                <a:solidFill>
                  <a:srgbClr val="93C47D"/>
                </a:solidFill>
              </a:rPr>
              <a:t/>
            </a:r>
            <a:r>
              <a:rPr lang="zh-TW" sz="3500">
                <a:solidFill>
                  <a:srgbClr val="1C4587"/>
                </a:solidFill>
              </a:rPr>
              <a:t/>
            </a:r>
            <a:endParaRPr sz="18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007450" y="438375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200"/>
              <a:buFont typeface="Roboto"/>
              <a:buChar char="❖"/>
            </a:pPr>
            <a:r>
              <a:rPr lang="zh-TW" sz="2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公司簡介</a:t>
            </a:r>
            <a:endParaRPr sz="22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200"/>
              <a:buFont typeface="Roboto"/>
              <a:buChar char="❖"/>
            </a:pPr>
            <a:r>
              <a:rPr lang="zh-TW" sz="2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服務範疇</a:t>
            </a:r>
            <a:endParaRPr sz="22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200"/>
              <a:buFont typeface="Roboto"/>
              <a:buChar char="❖"/>
            </a:pPr>
            <a:r>
              <a:rPr lang="zh-TW" sz="2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核心團隊能力</a:t>
            </a:r>
            <a:endParaRPr sz="22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200"/>
              <a:buFont typeface="Roboto"/>
              <a:buChar char="❖"/>
            </a:pPr>
            <a:r>
              <a:rPr lang="zh-TW" sz="2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sz="22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200"/>
              <a:buFont typeface="Roboto"/>
              <a:buChar char="❖"/>
            </a:pPr>
            <a:r>
              <a:rPr lang="zh-TW" sz="22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聯絡資訊</a:t>
            </a:r>
            <a:endParaRPr sz="22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0825" y="128363"/>
            <a:ext cx="3955100" cy="47108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公司簡介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900">
                <a:solidFill>
                  <a:schemeClr val="dk1"/>
                </a:solidFill>
              </a:rPr>
              <a:t>公司定位：自動化設備｜OEM/ODM｜精密設備整合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</a:rPr>
              <a:t>又豪永續股份有限公司成立於 2021 年，專注於自動化設備、OEM/ODM 設備製造、精密設備組裝與系統整合。團隊具備半導體、光電、精密製造及自動化產業經驗，可依據客戶製程需求，提供從機構設計、電控整合、機器視覺、設備組裝、調機測試至量產導入的完整服務。同時結合設備代理、零組件與材料供應能力，協助國內外設備商及製造客戶建立更具彈性的技術與供應鏈方案。</a:t>
            </a:r>
            <a:endParaRPr sz="16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b="1" lang="zh-TW" sz="1700">
                <a:solidFill>
                  <a:schemeClr val="dk1"/>
                </a:solidFill>
              </a:rPr>
              <a:t>跨領域專家團隊：核心成員具備半導體、光電、精密製造與自動化產業之實務經驗。</a:t>
            </a:r>
            <a:r>
              <a:rPr lang="zh-TW" sz="1700">
                <a:solidFill>
                  <a:schemeClr val="dk1"/>
                </a:solidFill>
              </a:rP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➢"/>
            </a:pPr>
            <a:r>
              <a:rPr b="1" lang="zh-TW" sz="1700">
                <a:solidFill>
                  <a:schemeClr val="dk1"/>
                </a:solidFill>
              </a:rPr>
              <a:t>全方位智造服務：整合機構設計、電控整合、機器視覺、設備組裝與系統整合能力。</a:t>
            </a:r>
            <a:r>
              <a:rPr lang="zh-TW" sz="1700">
                <a:solidFill>
                  <a:schemeClr val="dk1"/>
                </a:solidFill>
              </a:rP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5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生產區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75" y="1175050"/>
            <a:ext cx="3812248" cy="357962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1639600" y="4550725"/>
            <a:ext cx="166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   研發區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2225" y="1175050"/>
            <a:ext cx="3717173" cy="33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6225250" y="4550725"/>
            <a:ext cx="166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精密加工</a:t>
            </a:r>
            <a:r>
              <a:rPr lang="zh-TW" sz="1800">
                <a:solidFill>
                  <a:schemeClr val="dk2"/>
                </a:solidFill>
              </a:rPr>
              <a:t>區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製造與組裝能力</a:t>
            </a:r>
            <a:endParaRPr b="1" sz="3689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979250" y="4550725"/>
            <a:ext cx="330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設備生產組立區｜200 坪</a:t>
            </a:r>
            <a:r>
              <a:rPr lang="zh-TW" sz="1800">
                <a:solidFill>
                  <a:schemeClr val="dk2"/>
                </a:solidFill>
              </a:rP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5654825" y="4550725"/>
            <a:ext cx="251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精密設備組裝專區｜200 坪</a:t>
            </a:r>
            <a:r>
              <a:rPr lang="zh-TW" sz="1800">
                <a:solidFill>
                  <a:schemeClr val="dk2"/>
                </a:solidFill>
              </a:rP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製造與組裝能力</a:t>
            </a:r>
            <a:endParaRPr b="1" sz="3689">
              <a:highlight>
                <a:schemeClr val="lt1"/>
              </a:highlight>
            </a:endParaRPr>
          </a:p>
        </p:txBody>
      </p:sp>
      <p:pic>
        <p:nvPicPr>
          <p:cNvPr id="84" name="Google Shape;84;p17" title="17049443-BA03-41E1-8E69-656F50EB79A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038" y="1246550"/>
            <a:ext cx="3778126" cy="322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A9CFB53E-81C7-4854-9187-D18ADC772B9F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9275" y="1246550"/>
            <a:ext cx="3831475" cy="322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979250" y="4550725"/>
            <a:ext cx="330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      設備生產組立區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製造與組裝能力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291438" y="4550725"/>
            <a:ext cx="330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        設備生產組立區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3" name="Google Shape;93;p18" title="IMG_895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125" y="1243500"/>
            <a:ext cx="3878726" cy="322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 title="IMG_894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1300" y="1243500"/>
            <a:ext cx="3709975" cy="322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製造與組裝能力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9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450" y="1076300"/>
            <a:ext cx="6708201" cy="367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核心團隊能力</a:t>
            </a:r>
            <a:endParaRPr/>
          </a:p>
        </p:txBody>
      </p:sp>
      <p:pic>
        <p:nvPicPr>
          <p:cNvPr id="106" name="Google Shape;106;p20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6475" y="1017724"/>
            <a:ext cx="6160299" cy="380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服務範疇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7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rPr b="1" lang="zh-TW" sz="7300">
                <a:solidFill>
                  <a:schemeClr val="dk1"/>
                </a:solidFill>
              </a:rPr>
              <a:t>核心服務範疇</a:t>
            </a:r>
            <a:endParaRPr b="1" sz="7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6700">
                <a:solidFill>
                  <a:schemeClr val="dk1"/>
                </a:solidFill>
              </a:rPr>
              <a:t>依客戶製程需求提供設備設計、製造、整合與供應之完整服務：</a:t>
            </a:r>
            <a:endParaRPr sz="6700">
              <a:solidFill>
                <a:schemeClr val="dk1"/>
              </a:solidFill>
            </a:endParaRPr>
          </a:p>
          <a:p>
            <a:pPr indent="-341313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zh-TW" sz="7100">
                <a:solidFill>
                  <a:schemeClr val="dk1"/>
                </a:solidFill>
              </a:rPr>
              <a:t>1. 設備 OEM / ODM　Equipment OEM / ODM</a:t>
            </a:r>
            <a:endParaRPr b="1" sz="7100">
              <a:solidFill>
                <a:schemeClr val="dk1"/>
              </a:solidFill>
            </a:endParaRPr>
          </a:p>
          <a:p>
            <a:pPr indent="-328613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zh-TW" sz="6300">
                <a:solidFill>
                  <a:schemeClr val="dk1"/>
                </a:solidFill>
              </a:rPr>
              <a:t>依據客戶設備設計、規格與製程需求，提供機構製造、零組件採購、電控整合、設備組裝、調機、測試與交付服務，協助客戶降低在地製造與供應鏈管理成本。</a:t>
            </a:r>
            <a:endParaRPr sz="6300">
              <a:solidFill>
                <a:schemeClr val="dk1"/>
              </a:solidFill>
            </a:endParaRPr>
          </a:p>
          <a:p>
            <a:pPr indent="-341313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zh-TW" sz="7100">
                <a:solidFill>
                  <a:schemeClr val="dk1"/>
                </a:solidFill>
              </a:rPr>
              <a:t>2. 客製化自動化設備　Custom Automation Equipment</a:t>
            </a:r>
            <a:endParaRPr b="1" sz="7100">
              <a:solidFill>
                <a:schemeClr val="dk1"/>
              </a:solidFill>
            </a:endParaRPr>
          </a:p>
          <a:p>
            <a:pPr indent="-328613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zh-TW" sz="6300">
                <a:solidFill>
                  <a:schemeClr val="dk1"/>
                </a:solidFill>
              </a:rPr>
              <a:t>從製程需求與產能目標出發，進行設備架構、機構、電控與軟體整合。</a:t>
            </a:r>
            <a:endParaRPr sz="6300">
              <a:solidFill>
                <a:schemeClr val="dk1"/>
              </a:solidFill>
            </a:endParaRPr>
          </a:p>
          <a:p>
            <a:pPr indent="-341313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zh-TW" sz="7100">
                <a:solidFill>
                  <a:schemeClr val="dk1"/>
                </a:solidFill>
              </a:rPr>
              <a:t>3. 設備整合與改造　Equipment Integration &amp; Retrofit</a:t>
            </a:r>
            <a:endParaRPr b="1" sz="7100">
              <a:solidFill>
                <a:schemeClr val="dk1"/>
              </a:solidFill>
            </a:endParaRPr>
          </a:p>
          <a:p>
            <a:pPr indent="-328613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zh-TW" sz="6300">
                <a:solidFill>
                  <a:schemeClr val="dk1"/>
                </a:solidFill>
              </a:rPr>
              <a:t>既有設備之功能擴充、機構調整、電控改造與產線整合。</a:t>
            </a:r>
            <a:endParaRPr sz="6300">
              <a:solidFill>
                <a:schemeClr val="dk1"/>
              </a:solidFill>
            </a:endParaRPr>
          </a:p>
          <a:p>
            <a:pPr indent="-341313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zh-TW" sz="7100">
                <a:solidFill>
                  <a:schemeClr val="dk1"/>
                </a:solidFill>
              </a:rPr>
              <a:t>4. 機器視覺與檢測　Machine Vision &amp; Inspection</a:t>
            </a:r>
            <a:endParaRPr b="1" sz="7100">
              <a:solidFill>
                <a:schemeClr val="dk1"/>
              </a:solidFill>
            </a:endParaRPr>
          </a:p>
          <a:p>
            <a:pPr indent="-328613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zh-TW" sz="6300">
                <a:solidFill>
                  <a:schemeClr val="dk1"/>
                </a:solidFill>
              </a:rPr>
              <a:t>視覺定位與對位、尺寸量測、外觀與缺陷檢測、OCR 與條碼辨識、自動判定及視覺導引。</a:t>
            </a:r>
            <a:r>
              <a:rPr b="1" lang="zh-TW" sz="6300">
                <a:solidFill>
                  <a:schemeClr val="dk1"/>
                </a:solidFill>
              </a:rPr>
              <a:t/>
            </a:r>
            <a:r>
              <a:rPr lang="zh-TW" sz="6300">
                <a:solidFill>
                  <a:schemeClr val="dk1"/>
                </a:solidFill>
              </a:rPr>
              <a:t/>
            </a:r>
            <a:endParaRPr sz="6300">
              <a:solidFill>
                <a:schemeClr val="dk1"/>
              </a:solidFill>
            </a:endParaRPr>
          </a:p>
          <a:p>
            <a:pPr indent="-341313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zh-TW" sz="7100">
                <a:solidFill>
                  <a:schemeClr val="dk1"/>
                </a:solidFill>
              </a:rPr>
              <a:t>5. 精密零組件與機構整合　Precision Parts &amp; Mechanical Integration</a:t>
            </a:r>
            <a:endParaRPr b="1" sz="7100">
              <a:solidFill>
                <a:schemeClr val="dk1"/>
              </a:solidFill>
            </a:endParaRPr>
          </a:p>
          <a:p>
            <a:pPr indent="-328613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➢"/>
            </a:pPr>
            <a:r>
              <a:rPr lang="zh-TW" sz="6300">
                <a:solidFill>
                  <a:schemeClr val="dk1"/>
                </a:solidFill>
              </a:rPr>
              <a:t>治具、精密零組件與設備機構件之設計與製造整合，並可單獨供應零組件。</a:t>
            </a:r>
            <a:endParaRPr sz="6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-201375" y="1152475"/>
            <a:ext cx="8520600" cy="37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模組組裝設備</a:t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零件排盤機                                  排盤機</a:t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850" y="1784138"/>
            <a:ext cx="1695099" cy="2488776"/>
          </a:xfrm>
          <a:prstGeom prst="rect">
            <a:avLst/>
          </a:prstGeom>
          <a:noFill/>
          <a:ln cap="flat" cmpd="sng" w="9525">
            <a:solidFill>
              <a:srgbClr val="37415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0" name="Google Shape;1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6525" y="1784151"/>
            <a:ext cx="4486766" cy="248877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-208075" y="1116950"/>
            <a:ext cx="8520600" cy="37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模組組裝設備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457200" lvl="0" marL="9144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流水式組裝機                                            點膠機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900" y="1619600"/>
            <a:ext cx="3563950" cy="26135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475" y="1619599"/>
            <a:ext cx="3359055" cy="26135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-233125" y="1140625"/>
            <a:ext cx="8520600" cy="37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機器視覺與檢測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 SMT外觀檢查機        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9425" y="1264850"/>
            <a:ext cx="2544501" cy="31129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9350" y="1247225"/>
            <a:ext cx="2383899" cy="334302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6200" y="1247225"/>
            <a:ext cx="3394401" cy="33430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017725"/>
            <a:ext cx="8520600" cy="43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9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封裝產業設備</a:t>
            </a:r>
            <a:endParaRPr sz="1600"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                                  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/>
          </a:p>
        </p:txBody>
      </p:sp>
      <p:sp>
        <p:nvSpPr>
          <p:cNvPr id="149" name="Google Shape;149;p26"/>
          <p:cNvSpPr txBox="1"/>
          <p:nvPr>
            <p:ph idx="1" type="body"/>
          </p:nvPr>
        </p:nvSpPr>
        <p:spPr>
          <a:xfrm>
            <a:off x="2134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zh-TW" sz="2000"/>
              <a:t>六面</a:t>
            </a:r>
            <a:r>
              <a:rPr lang="zh-TW" sz="2000"/>
              <a:t>檢查機</a:t>
            </a:r>
            <a:endParaRPr sz="2000"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3600" y="1017725"/>
            <a:ext cx="4714399" cy="353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090850"/>
            <a:ext cx="8520600" cy="37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IoT 與智慧製造應用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    </a:t>
            </a: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永續杯自助借杯機                       永續杯自助歸還站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IMG_1859.jpeg" id="157" name="Google Shape;15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8125" y="1563550"/>
            <a:ext cx="2407827" cy="2724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92100" rotWithShape="0" algn="tl" dir="2700000" dist="139700">
              <a:srgbClr val="333333">
                <a:alpha val="64310"/>
              </a:srgbClr>
            </a:outerShdw>
          </a:effectLst>
        </p:spPr>
      </p:pic>
      <p:pic>
        <p:nvPicPr>
          <p:cNvPr descr="IMG_1716.jpeg" id="158" name="Google Shape;15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0050" y="1563550"/>
            <a:ext cx="2055499" cy="2724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64" name="Google Shape;164;p28"/>
          <p:cNvSpPr txBox="1"/>
          <p:nvPr>
            <p:ph idx="1" type="body"/>
          </p:nvPr>
        </p:nvSpPr>
        <p:spPr>
          <a:xfrm>
            <a:off x="311700" y="1090850"/>
            <a:ext cx="8520600" cy="37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精密加工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</a:t>
            </a: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       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7300" y="1345350"/>
            <a:ext cx="5490174" cy="358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909"/>
              <a:buFont typeface="Arial"/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應用實績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71" name="Google Shape;171;p29"/>
          <p:cNvSpPr txBox="1"/>
          <p:nvPr>
            <p:ph idx="1" type="body"/>
          </p:nvPr>
        </p:nvSpPr>
        <p:spPr>
          <a:xfrm>
            <a:off x="311700" y="1090850"/>
            <a:ext cx="8520600" cy="37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精密加工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</a:t>
            </a:r>
            <a:r>
              <a:rPr lang="zh-TW" sz="2100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                     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125" y="1215925"/>
            <a:ext cx="5649749" cy="364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主要客戶</a:t>
            </a:r>
            <a:endParaRPr/>
          </a:p>
        </p:txBody>
      </p:sp>
      <p:pic>
        <p:nvPicPr>
          <p:cNvPr id="178" name="Google Shape;1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500"/>
            <a:ext cx="2013150" cy="6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425" y="1345487"/>
            <a:ext cx="1895300" cy="79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9404" y="1387475"/>
            <a:ext cx="3265472" cy="833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97;p2" id="181" name="Google Shape;18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06234" y="2280260"/>
            <a:ext cx="1853406" cy="185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00423" y="2502309"/>
            <a:ext cx="1895300" cy="1214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31425" y="4192875"/>
            <a:ext cx="4957332" cy="67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1038" y="2366700"/>
            <a:ext cx="1748900" cy="117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89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聯絡資訊</a:t>
            </a:r>
            <a:endParaRPr b="1" sz="3689">
              <a:highlight>
                <a:schemeClr val="lt1"/>
              </a:highlight>
            </a:endParaRPr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37415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  </a:t>
            </a:r>
            <a:endParaRPr>
              <a:solidFill>
                <a:srgbClr val="37415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151"/>
              </a:solidFill>
              <a:highlight>
                <a:srgbClr val="F7F7F8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公司地址：407021 臺中市西屯區工業區三十六路 21 號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/>
              <a:t>電話：+886-4-2359-5598　行動：+886-928-691-376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/>
              <a:t>電子郵件：eddie@yohaogroup.com　聯絡人：陳易聖 Eddie Chen／業務經理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2410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zh-TW" sz="3820">
                <a:solidFill>
                  <a:srgbClr val="6AA84F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THANK YOU !!</a:t>
            </a:r>
            <a:endParaRPr b="1" sz="4720"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